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0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91" d="100"/>
          <a:sy n="91" d="100"/>
        </p:scale>
        <p:origin x="-2346" y="-6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gif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EA676-BA84-4668-8C91-458481381D1C}" type="datetimeFigureOut">
              <a:rPr lang="en-GB" smtClean="0"/>
              <a:pPr/>
              <a:t>18/04/2021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76DB32-5711-4AAD-A3E9-89021E66D0E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91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12776"/>
            <a:ext cx="7772400" cy="14700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68551"/>
            <a:ext cx="6400800" cy="1052537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D76-A5EA-4318-B8BF-6F01CBC4F94C}" type="datetime1">
              <a:rPr lang="en-US" smtClean="0"/>
              <a:pPr/>
              <a:t>4/18/2021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0C70D-B3EE-4574-8690-8371C5F828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466" y="4869160"/>
            <a:ext cx="2625069" cy="103450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90364" y="6237312"/>
            <a:ext cx="8363272" cy="620688"/>
          </a:xfrm>
          <a:prstGeom prst="rect">
            <a:avLst/>
          </a:prstGeom>
          <a:solidFill>
            <a:srgbClr val="2E3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90364" y="0"/>
            <a:ext cx="8363272" cy="620688"/>
          </a:xfrm>
          <a:prstGeom prst="rect">
            <a:avLst/>
          </a:prstGeom>
          <a:solidFill>
            <a:srgbClr val="2E3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2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7BF-B3E5-40F5-B0B6-982B62200D16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210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7DF9-2704-46E8-A0EA-D5FCA2415FC4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172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/>
          <a:lstStyle>
            <a:lvl1pPr marL="342900" indent="-3429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D51AA-1D15-498B-B645-4ACBE9962E97}" type="datetime1">
              <a:rPr lang="en-US" smtClean="0"/>
              <a:pPr/>
              <a:t>4/18/2021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89120" y="0"/>
            <a:ext cx="365760" cy="365125"/>
          </a:xfrm>
        </p:spPr>
        <p:txBody>
          <a:bodyPr/>
          <a:lstStyle/>
          <a:p>
            <a:fld id="{9630C70D-B3EE-4574-8690-8371C5F828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4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AFD79-E308-4A88-BD84-FD3000D31614}" type="datetime1">
              <a:rPr lang="en-US" smtClean="0"/>
              <a:pPr/>
              <a:t>4/18/2021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397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5BB2D-02BD-453B-AF84-9C91406B6B17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299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A8D5C-7AC3-4818-862D-D033C72A0708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411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6305-993A-42AC-A2F1-8A6C3F8B48C0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5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F5974-BA84-4BA5-942E-D2764F7191B6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944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B2202-EF6C-444D-9439-68E8DD5FE1DB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0729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9B240-B397-41EC-8762-957EC537E454}" type="datetime1">
              <a:rPr lang="en-US" smtClean="0"/>
              <a:pPr/>
              <a:t>4/18/2021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72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3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7200" y="0"/>
            <a:ext cx="8229600" cy="381000"/>
          </a:xfrm>
          <a:prstGeom prst="rect">
            <a:avLst/>
          </a:prstGeom>
          <a:solidFill>
            <a:srgbClr val="2E3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7B4D1-40E9-46C8-A4CC-85028DADAFD6}" type="datetime1">
              <a:rPr lang="en-US" smtClean="0"/>
              <a:pPr/>
              <a:t>4/18/2021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89120" y="0"/>
            <a:ext cx="3657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D4DA88FB-C769-45C9-BAC1-0C7B545A559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457200" y="6601968"/>
            <a:ext cx="8229600" cy="27432"/>
          </a:xfrm>
          <a:prstGeom prst="rect">
            <a:avLst/>
          </a:prstGeom>
          <a:ln>
            <a:solidFill>
              <a:srgbClr val="2E3A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98"/>
          <a:stretch/>
        </p:blipFill>
        <p:spPr>
          <a:xfrm>
            <a:off x="4318011" y="6312730"/>
            <a:ext cx="507978" cy="51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87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SzPct val="60000"/>
        <a:buFontTx/>
        <a:buBlip>
          <a:blip r:embed="rId15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14403" y="2780928"/>
            <a:ext cx="61152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MACHINE </a:t>
            </a:r>
            <a:r>
              <a:rPr lang="en-US" sz="5400" b="1" cap="all" spc="0" dirty="0" smtClean="0">
                <a:ln/>
                <a:solidFill>
                  <a:srgbClr val="C00000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LEARNING</a:t>
            </a:r>
            <a:endParaRPr lang="en-US" sz="5400" b="1" cap="all" spc="0" dirty="0">
              <a:ln/>
              <a:solidFill>
                <a:srgbClr val="C00000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062" y="3789040"/>
            <a:ext cx="5381891" cy="25640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494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/>
              <a:t>Data Science</a:t>
            </a:r>
            <a:endParaRPr lang="en-US" sz="40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5" name="Freeform 4"/>
          <p:cNvSpPr/>
          <p:nvPr/>
        </p:nvSpPr>
        <p:spPr>
          <a:xfrm>
            <a:off x="827584" y="1556792"/>
            <a:ext cx="3528392" cy="3312369"/>
          </a:xfrm>
          <a:custGeom>
            <a:avLst/>
            <a:gdLst>
              <a:gd name="connsiteX0" fmla="*/ 0 w 2438400"/>
              <a:gd name="connsiteY0" fmla="*/ 1219200 h 2438400"/>
              <a:gd name="connsiteX1" fmla="*/ 1219200 w 2438400"/>
              <a:gd name="connsiteY1" fmla="*/ 0 h 2438400"/>
              <a:gd name="connsiteX2" fmla="*/ 2438400 w 2438400"/>
              <a:gd name="connsiteY2" fmla="*/ 1219200 h 2438400"/>
              <a:gd name="connsiteX3" fmla="*/ 1219200 w 2438400"/>
              <a:gd name="connsiteY3" fmla="*/ 2438400 h 2438400"/>
              <a:gd name="connsiteX4" fmla="*/ 0 w 2438400"/>
              <a:gd name="connsiteY4" fmla="*/ 12192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0" y="1219200"/>
                </a:moveTo>
                <a:cubicBezTo>
                  <a:pt x="0" y="545854"/>
                  <a:pt x="545854" y="0"/>
                  <a:pt x="1219200" y="0"/>
                </a:cubicBez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lose/>
              </a:path>
            </a:pathLst>
          </a:custGeom>
          <a:solidFill>
            <a:srgbClr val="00B050">
              <a:alpha val="48000"/>
            </a:srgbClr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325121" tIns="426720" rIns="325119" bIns="914400" numCol="1" spcCol="1270" anchor="ctr" anchorCtr="0">
            <a:noAutofit/>
          </a:bodyPr>
          <a:lstStyle/>
          <a:p>
            <a:pPr lvl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200" kern="1200" dirty="0"/>
          </a:p>
        </p:txBody>
      </p:sp>
      <p:sp>
        <p:nvSpPr>
          <p:cNvPr id="7" name="Freeform 6"/>
          <p:cNvSpPr/>
          <p:nvPr/>
        </p:nvSpPr>
        <p:spPr>
          <a:xfrm>
            <a:off x="1475656" y="2636912"/>
            <a:ext cx="2091176" cy="2158616"/>
          </a:xfrm>
          <a:custGeom>
            <a:avLst/>
            <a:gdLst>
              <a:gd name="connsiteX0" fmla="*/ 0 w 2438400"/>
              <a:gd name="connsiteY0" fmla="*/ 1219200 h 2438400"/>
              <a:gd name="connsiteX1" fmla="*/ 1219200 w 2438400"/>
              <a:gd name="connsiteY1" fmla="*/ 0 h 2438400"/>
              <a:gd name="connsiteX2" fmla="*/ 2438400 w 2438400"/>
              <a:gd name="connsiteY2" fmla="*/ 1219200 h 2438400"/>
              <a:gd name="connsiteX3" fmla="*/ 1219200 w 2438400"/>
              <a:gd name="connsiteY3" fmla="*/ 2438400 h 2438400"/>
              <a:gd name="connsiteX4" fmla="*/ 0 w 2438400"/>
              <a:gd name="connsiteY4" fmla="*/ 12192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0" y="1219200"/>
                </a:moveTo>
                <a:cubicBezTo>
                  <a:pt x="0" y="545854"/>
                  <a:pt x="545854" y="0"/>
                  <a:pt x="1219200" y="0"/>
                </a:cubicBez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lose/>
              </a:path>
            </a:pathLst>
          </a:custGeom>
          <a:solidFill>
            <a:srgbClr val="FFC000">
              <a:alpha val="48000"/>
            </a:srgbClr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229617" tIns="629920" rIns="745743" bIns="467360" numCol="1" spcCol="1270" anchor="ctr" anchorCtr="0">
            <a:noAutofit/>
          </a:bodyPr>
          <a:lstStyle/>
          <a:p>
            <a:pPr lvl="0" algn="ctr" defTabSz="2222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kern="1200" dirty="0" smtClean="0"/>
              <a:t>	        ML</a:t>
            </a:r>
            <a:endParaRPr lang="en-US" sz="2000" kern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076056" y="1628800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Data Science is about discovering and communicating insights from data</a:t>
            </a:r>
            <a:endParaRPr lang="en-US" b="1" dirty="0"/>
          </a:p>
        </p:txBody>
      </p:sp>
      <p:sp>
        <p:nvSpPr>
          <p:cNvPr id="9" name="Freeform 8"/>
          <p:cNvSpPr/>
          <p:nvPr/>
        </p:nvSpPr>
        <p:spPr>
          <a:xfrm>
            <a:off x="1043608" y="3521809"/>
            <a:ext cx="3096344" cy="2787511"/>
          </a:xfrm>
          <a:custGeom>
            <a:avLst/>
            <a:gdLst>
              <a:gd name="connsiteX0" fmla="*/ 0 w 2438400"/>
              <a:gd name="connsiteY0" fmla="*/ 1219200 h 2438400"/>
              <a:gd name="connsiteX1" fmla="*/ 1219200 w 2438400"/>
              <a:gd name="connsiteY1" fmla="*/ 0 h 2438400"/>
              <a:gd name="connsiteX2" fmla="*/ 2438400 w 2438400"/>
              <a:gd name="connsiteY2" fmla="*/ 1219200 h 2438400"/>
              <a:gd name="connsiteX3" fmla="*/ 1219200 w 2438400"/>
              <a:gd name="connsiteY3" fmla="*/ 2438400 h 2438400"/>
              <a:gd name="connsiteX4" fmla="*/ 0 w 2438400"/>
              <a:gd name="connsiteY4" fmla="*/ 12192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0" y="1219200"/>
                </a:moveTo>
                <a:cubicBezTo>
                  <a:pt x="0" y="545854"/>
                  <a:pt x="545854" y="0"/>
                  <a:pt x="1219200" y="0"/>
                </a:cubicBez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lose/>
              </a:path>
            </a:pathLst>
          </a:custGeom>
          <a:solidFill>
            <a:schemeClr val="accent1">
              <a:alpha val="48000"/>
            </a:schemeClr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325121" tIns="426720" rIns="325119" bIns="914400" numCol="1" spcCol="1270" anchor="ctr" anchorCtr="0">
            <a:noAutofit/>
          </a:bodyPr>
          <a:lstStyle/>
          <a:p>
            <a:pPr lvl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200" kern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1619672" y="1844824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Artificial Intelligence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763688" y="530120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 Science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20072" y="2852936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ML is often an important tool for data science work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08243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n-US" b="1" dirty="0" smtClean="0"/>
              <a:t>In practice!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4" name="Cube 3"/>
          <p:cNvSpPr/>
          <p:nvPr/>
        </p:nvSpPr>
        <p:spPr>
          <a:xfrm>
            <a:off x="3509772" y="2348880"/>
            <a:ext cx="1944216" cy="18002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09772" y="4221088"/>
            <a:ext cx="171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51520" y="1484784"/>
            <a:ext cx="8496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 statistical representation of a real-world process based on data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755576" y="2996952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Input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483768" y="3429000"/>
            <a:ext cx="7920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453988" y="3284984"/>
            <a:ext cx="113423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732240" y="2852936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46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3" name="Cube 2"/>
          <p:cNvSpPr/>
          <p:nvPr/>
        </p:nvSpPr>
        <p:spPr>
          <a:xfrm>
            <a:off x="3509772" y="2348880"/>
            <a:ext cx="1944216" cy="18002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509772" y="4221088"/>
            <a:ext cx="171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  <a:endParaRPr lang="en-US" sz="2400" b="1" dirty="0"/>
          </a:p>
        </p:txBody>
      </p:sp>
      <p:sp>
        <p:nvSpPr>
          <p:cNvPr id="6" name="Rectangle 5"/>
          <p:cNvSpPr/>
          <p:nvPr/>
        </p:nvSpPr>
        <p:spPr>
          <a:xfrm>
            <a:off x="755576" y="2996952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Future date</a:t>
            </a:r>
            <a:endParaRPr lang="en-US" dirty="0"/>
          </a:p>
        </p:txBody>
      </p:sp>
      <p:cxnSp>
        <p:nvCxnSpPr>
          <p:cNvPr id="7" name="Straight Arrow Connector 6"/>
          <p:cNvCxnSpPr>
            <a:stCxn id="6" idx="3"/>
          </p:cNvCxnSpPr>
          <p:nvPr/>
        </p:nvCxnSpPr>
        <p:spPr>
          <a:xfrm>
            <a:off x="2483768" y="3429000"/>
            <a:ext cx="7920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453988" y="3284984"/>
            <a:ext cx="113423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732240" y="2852936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Traffic conditions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3528" y="548680"/>
            <a:ext cx="6984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Machine learning model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1219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3" name="Cube 2"/>
          <p:cNvSpPr/>
          <p:nvPr/>
        </p:nvSpPr>
        <p:spPr>
          <a:xfrm>
            <a:off x="3509772" y="2348880"/>
            <a:ext cx="1944216" cy="18002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509772" y="4221088"/>
            <a:ext cx="171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  <a:endParaRPr lang="en-US" sz="2400" b="1" dirty="0"/>
          </a:p>
        </p:txBody>
      </p:sp>
      <p:sp>
        <p:nvSpPr>
          <p:cNvPr id="6" name="Rectangle 5"/>
          <p:cNvSpPr/>
          <p:nvPr/>
        </p:nvSpPr>
        <p:spPr>
          <a:xfrm>
            <a:off x="755576" y="2996952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tweet</a:t>
            </a:r>
            <a:endParaRPr lang="en-US" dirty="0"/>
          </a:p>
        </p:txBody>
      </p:sp>
      <p:cxnSp>
        <p:nvCxnSpPr>
          <p:cNvPr id="7" name="Straight Arrow Connector 6"/>
          <p:cNvCxnSpPr>
            <a:stCxn id="6" idx="3"/>
          </p:cNvCxnSpPr>
          <p:nvPr/>
        </p:nvCxnSpPr>
        <p:spPr>
          <a:xfrm>
            <a:off x="2483768" y="3429000"/>
            <a:ext cx="7920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453988" y="3284984"/>
            <a:ext cx="113423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732240" y="2852936"/>
            <a:ext cx="1728192" cy="864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Probability it’s fake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2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1129169" y="2967335"/>
            <a:ext cx="68856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Important concepts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2511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 smtClean="0"/>
              <a:t>Three types of Machine Learning</a:t>
            </a:r>
            <a:endParaRPr lang="en-US" sz="40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467544" y="1844824"/>
            <a:ext cx="75608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sz="2000" b="1" dirty="0" smtClean="0"/>
              <a:t>Reinforcement learning</a:t>
            </a:r>
          </a:p>
          <a:p>
            <a:pPr marL="800100" lvl="1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Used for deciding sequential actions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sz="2000" b="1" dirty="0" smtClean="0"/>
              <a:t>Supervised learning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</a:pPr>
            <a:r>
              <a:rPr lang="en-US" sz="2000" b="1" dirty="0" smtClean="0"/>
              <a:t>Unsupervised learning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303071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 smtClean="0"/>
              <a:t>Training Data</a:t>
            </a:r>
            <a:endParaRPr lang="en-US" sz="36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16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395536" y="1892439"/>
            <a:ext cx="79928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Training data</a:t>
            </a:r>
            <a:r>
              <a:rPr lang="en-US" sz="2000" dirty="0" smtClean="0"/>
              <a:t>: existing data to learn from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Training a model: </a:t>
            </a:r>
            <a:r>
              <a:rPr lang="en-US" sz="2000" dirty="0" smtClean="0"/>
              <a:t>when a model is being built from training data</a:t>
            </a:r>
          </a:p>
          <a:p>
            <a:pPr marL="742950" lvl="1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Can take nanoseconds to weeks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8131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496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/>
              <a:t>Supervised learning training data</a:t>
            </a:r>
            <a:endParaRPr lang="en-US" sz="36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17</a:t>
            </a:fld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6" y="1588270"/>
            <a:ext cx="9073007" cy="4649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/>
          <p:cNvSpPr/>
          <p:nvPr/>
        </p:nvSpPr>
        <p:spPr>
          <a:xfrm>
            <a:off x="7740352" y="2420888"/>
            <a:ext cx="720080" cy="360040"/>
          </a:xfrm>
          <a:prstGeom prst="ellipse">
            <a:avLst/>
          </a:prstGeom>
          <a:solidFill>
            <a:schemeClr val="accent1">
              <a:alpha val="13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89820" y="4915416"/>
            <a:ext cx="720080" cy="360040"/>
          </a:xfrm>
          <a:prstGeom prst="ellipse">
            <a:avLst/>
          </a:prstGeom>
          <a:solidFill>
            <a:schemeClr val="accent1">
              <a:alpha val="13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40352" y="1588270"/>
            <a:ext cx="1362181" cy="760610"/>
          </a:xfrm>
          <a:prstGeom prst="rect">
            <a:avLst/>
          </a:prstGeom>
          <a:solidFill>
            <a:schemeClr val="accent1">
              <a:alpha val="23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295259" y="1068207"/>
            <a:ext cx="1866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Target Variable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51690" y="3429000"/>
            <a:ext cx="874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Labels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65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6" grpId="0" animBg="1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18</a:t>
            </a:fld>
            <a:endParaRPr lang="en-GB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412776"/>
            <a:ext cx="7488832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179512" y="3140968"/>
            <a:ext cx="792088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2452826"/>
            <a:ext cx="1547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Observations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47664" y="1412776"/>
            <a:ext cx="6336704" cy="616134"/>
          </a:xfrm>
          <a:prstGeom prst="rect">
            <a:avLst/>
          </a:prstGeom>
          <a:solidFill>
            <a:schemeClr val="accent1">
              <a:alpha val="1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23728" y="971436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Features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17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229600" cy="77809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 smtClean="0"/>
              <a:t>After training (supervised learning)</a:t>
            </a:r>
            <a:endParaRPr lang="en-US" sz="32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19</a:t>
            </a:fld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40768"/>
            <a:ext cx="7578163" cy="1172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Arrow Connector 5"/>
          <p:cNvCxnSpPr>
            <a:stCxn id="3074" idx="2"/>
          </p:cNvCxnSpPr>
          <p:nvPr/>
        </p:nvCxnSpPr>
        <p:spPr>
          <a:xfrm flipH="1">
            <a:off x="4328633" y="2513285"/>
            <a:ext cx="1" cy="5556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Cube 6"/>
          <p:cNvSpPr/>
          <p:nvPr/>
        </p:nvSpPr>
        <p:spPr>
          <a:xfrm>
            <a:off x="3572549" y="3120570"/>
            <a:ext cx="1512168" cy="144016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275307" y="4560730"/>
            <a:ext cx="8661" cy="59646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5250236"/>
            <a:ext cx="1051450" cy="987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8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Recap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927" b="74860" l="9609" r="896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3861048"/>
            <a:ext cx="3219740" cy="2051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23528" y="1700808"/>
            <a:ext cx="67687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From Methodology to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Data Science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Case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Study Kit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3274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84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Supervised vs Unsupervised learning</a:t>
            </a:r>
            <a:endParaRPr lang="en-US" sz="28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20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395536" y="1412776"/>
            <a:ext cx="81369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Supervised learning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Training data is </a:t>
            </a:r>
            <a:r>
              <a:rPr lang="en-US" b="1" dirty="0" smtClean="0"/>
              <a:t>labeled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2852936"/>
            <a:ext cx="6048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Unsupervised learning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Training data only has features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Useful for: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Anomaly detection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Clustering, e.g. </a:t>
            </a:r>
            <a:r>
              <a:rPr lang="en-US" i="1" dirty="0" smtClean="0"/>
              <a:t>dividing data into groups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CFEFC"/>
              </a:clrFrom>
              <a:clrTo>
                <a:srgbClr val="FCFE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901364"/>
            <a:ext cx="5400600" cy="26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134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21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Machine Learning Workflow</a:t>
            </a:r>
            <a:endParaRPr lang="en-US" sz="3600" b="1" dirty="0"/>
          </a:p>
        </p:txBody>
      </p:sp>
      <p:sp>
        <p:nvSpPr>
          <p:cNvPr id="5" name="Rectangle 4"/>
          <p:cNvSpPr/>
          <p:nvPr/>
        </p:nvSpPr>
        <p:spPr>
          <a:xfrm>
            <a:off x="550701" y="2708920"/>
            <a:ext cx="259228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Historical data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431021" y="3140968"/>
            <a:ext cx="1212987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Action Button: Help 8">
            <a:hlinkClick r:id="" action="ppaction://noaction" highlightClick="1"/>
          </p:cNvPr>
          <p:cNvSpPr/>
          <p:nvPr/>
        </p:nvSpPr>
        <p:spPr>
          <a:xfrm>
            <a:off x="3563888" y="2378254"/>
            <a:ext cx="826392" cy="661331"/>
          </a:xfrm>
          <a:prstGeom prst="actionButtonHelp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be 9"/>
          <p:cNvSpPr/>
          <p:nvPr/>
        </p:nvSpPr>
        <p:spPr>
          <a:xfrm>
            <a:off x="5220072" y="2240867"/>
            <a:ext cx="1728192" cy="1800201"/>
          </a:xfrm>
          <a:prstGeom prst="cub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Machine Learning Model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1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22</a:t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467544" y="548680"/>
            <a:ext cx="4464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Our scenario</a:t>
            </a: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59768"/>
            <a:ext cx="4392488" cy="50405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148064" y="1268760"/>
            <a:ext cx="3816424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Our dataset: NYC property sales from 2015-2019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Includes: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Square feet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Neighborhood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Year built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Sale price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And more!</a:t>
            </a:r>
          </a:p>
          <a:p>
            <a:pPr lvl="1"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b="1" dirty="0" smtClean="0"/>
              <a:t>Our target:</a:t>
            </a:r>
            <a:r>
              <a:rPr lang="en-US" dirty="0" smtClean="0"/>
              <a:t> Sale 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23</a:t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462653" y="539521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1: Extract features</a:t>
            </a: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85" y="1124744"/>
            <a:ext cx="1584176" cy="15841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3608" y="1556792"/>
            <a:ext cx="93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Raw data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475656" y="270892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06669" y="3356992"/>
            <a:ext cx="1733083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Extract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06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24</a:t>
            </a:fld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85" y="1124744"/>
            <a:ext cx="1584176" cy="1584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3608" y="1556792"/>
            <a:ext cx="93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Raw data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475656" y="270892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606669" y="3356992"/>
            <a:ext cx="1733083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Extract features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364014"/>
            <a:ext cx="56886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Step 2: Split dataset</a:t>
            </a:r>
            <a:endParaRPr lang="en-US" sz="2800" b="1" dirty="0"/>
          </a:p>
        </p:txBody>
      </p:sp>
      <p:cxnSp>
        <p:nvCxnSpPr>
          <p:cNvPr id="9" name="Straight Arrow Connector 8"/>
          <p:cNvCxnSpPr>
            <a:stCxn id="6" idx="3"/>
          </p:cNvCxnSpPr>
          <p:nvPr/>
        </p:nvCxnSpPr>
        <p:spPr>
          <a:xfrm>
            <a:off x="2339752" y="3789040"/>
            <a:ext cx="97210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347864" y="3429000"/>
            <a:ext cx="1512168" cy="864096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 Split dataset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0" idx="3"/>
          </p:cNvCxnSpPr>
          <p:nvPr/>
        </p:nvCxnSpPr>
        <p:spPr>
          <a:xfrm>
            <a:off x="4860032" y="3861048"/>
            <a:ext cx="1080120" cy="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012160" y="3501008"/>
            <a:ext cx="1584176" cy="72008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 data</a:t>
            </a:r>
            <a:endParaRPr lang="en-US" dirty="0"/>
          </a:p>
        </p:txBody>
      </p:sp>
      <p:cxnSp>
        <p:nvCxnSpPr>
          <p:cNvPr id="15" name="Elbow Connector 14"/>
          <p:cNvCxnSpPr>
            <a:stCxn id="10" idx="0"/>
          </p:cNvCxnSpPr>
          <p:nvPr/>
        </p:nvCxnSpPr>
        <p:spPr>
          <a:xfrm rot="5400000" flipH="1" flipV="1">
            <a:off x="4734018" y="1142744"/>
            <a:ext cx="1656186" cy="2916326"/>
          </a:xfrm>
          <a:prstGeom prst="bentConnector2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092282" y="1484784"/>
            <a:ext cx="1656182" cy="6480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48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25</a:t>
            </a:fld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24744"/>
            <a:ext cx="1584176" cy="1584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3568" y="1556792"/>
            <a:ext cx="93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Raw data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5616" y="270892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95536" y="3356992"/>
            <a:ext cx="158417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Extract features</a:t>
            </a:r>
            <a:endParaRPr lang="en-US" dirty="0"/>
          </a:p>
        </p:txBody>
      </p:sp>
      <p:cxnSp>
        <p:nvCxnSpPr>
          <p:cNvPr id="7" name="Straight Arrow Connector 6"/>
          <p:cNvCxnSpPr>
            <a:stCxn id="6" idx="3"/>
          </p:cNvCxnSpPr>
          <p:nvPr/>
        </p:nvCxnSpPr>
        <p:spPr>
          <a:xfrm flipV="1">
            <a:off x="1979712" y="3711838"/>
            <a:ext cx="972108" cy="51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987824" y="3429000"/>
            <a:ext cx="1296144" cy="64807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 Split dataset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</p:cNvCxnSpPr>
          <p:nvPr/>
        </p:nvCxnSpPr>
        <p:spPr>
          <a:xfrm>
            <a:off x="4283968" y="3753036"/>
            <a:ext cx="774085" cy="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148064" y="3429000"/>
            <a:ext cx="1008112" cy="64807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 data</a:t>
            </a:r>
            <a:endParaRPr lang="en-US" dirty="0"/>
          </a:p>
        </p:txBody>
      </p:sp>
      <p:cxnSp>
        <p:nvCxnSpPr>
          <p:cNvPr id="11" name="Elbow Connector 10"/>
          <p:cNvCxnSpPr/>
          <p:nvPr/>
        </p:nvCxnSpPr>
        <p:spPr>
          <a:xfrm rot="5400000" flipH="1" flipV="1">
            <a:off x="4229960" y="1142744"/>
            <a:ext cx="1656186" cy="2916326"/>
          </a:xfrm>
          <a:prstGeom prst="bentConnector2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516216" y="1484784"/>
            <a:ext cx="1656182" cy="6480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dataset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10" idx="3"/>
          </p:cNvCxnSpPr>
          <p:nvPr/>
        </p:nvCxnSpPr>
        <p:spPr>
          <a:xfrm>
            <a:off x="6156176" y="3753036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804248" y="3429000"/>
            <a:ext cx="1368152" cy="64807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 Train model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95536" y="404664"/>
            <a:ext cx="4275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Step 3: Train model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6564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26</a:t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467544" y="476672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3: Train model</a:t>
            </a:r>
            <a:endParaRPr lang="en-US" sz="2400" b="1" dirty="0"/>
          </a:p>
        </p:txBody>
      </p:sp>
      <p:sp>
        <p:nvSpPr>
          <p:cNvPr id="5" name="Horizontal Scroll 4"/>
          <p:cNvSpPr/>
          <p:nvPr/>
        </p:nvSpPr>
        <p:spPr>
          <a:xfrm>
            <a:off x="467544" y="1916832"/>
            <a:ext cx="1944216" cy="1728192"/>
          </a:xfrm>
          <a:prstGeom prst="horizontalScroll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9552" y="369390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Data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2522635" y="2391894"/>
            <a:ext cx="1267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Inputted into</a:t>
            </a:r>
            <a:endParaRPr lang="en-US" sz="1200" b="1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198550" y="1684463"/>
            <a:ext cx="2770611" cy="194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1" name="Straight Arrow Connector 4100"/>
          <p:cNvCxnSpPr>
            <a:stCxn id="5" idx="3"/>
          </p:cNvCxnSpPr>
          <p:nvPr/>
        </p:nvCxnSpPr>
        <p:spPr>
          <a:xfrm>
            <a:off x="2411760" y="2780928"/>
            <a:ext cx="136815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02" name="TextBox 4101"/>
          <p:cNvSpPr txBox="1"/>
          <p:nvPr/>
        </p:nvSpPr>
        <p:spPr>
          <a:xfrm>
            <a:off x="3790180" y="4041878"/>
            <a:ext cx="1765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ML Algorithm</a:t>
            </a:r>
            <a:endParaRPr lang="en-US" b="1" dirty="0"/>
          </a:p>
        </p:txBody>
      </p:sp>
      <p:cxnSp>
        <p:nvCxnSpPr>
          <p:cNvPr id="4104" name="Straight Arrow Connector 4103"/>
          <p:cNvCxnSpPr/>
          <p:nvPr/>
        </p:nvCxnSpPr>
        <p:spPr>
          <a:xfrm>
            <a:off x="5436096" y="2852936"/>
            <a:ext cx="122413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05" name="Cube 4104"/>
          <p:cNvSpPr/>
          <p:nvPr/>
        </p:nvSpPr>
        <p:spPr>
          <a:xfrm>
            <a:off x="6732240" y="1844824"/>
            <a:ext cx="1944216" cy="2007900"/>
          </a:xfrm>
          <a:prstGeom prst="cub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6" name="TextBox 4105"/>
          <p:cNvSpPr txBox="1"/>
          <p:nvPr/>
        </p:nvSpPr>
        <p:spPr>
          <a:xfrm>
            <a:off x="6732240" y="404187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Trained Model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7414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27</a:t>
            </a:fld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24744"/>
            <a:ext cx="1584176" cy="1584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3568" y="1556792"/>
            <a:ext cx="93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Raw data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5616" y="270892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95536" y="3356992"/>
            <a:ext cx="158417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Extract features</a:t>
            </a:r>
            <a:endParaRPr lang="en-US" dirty="0"/>
          </a:p>
        </p:txBody>
      </p:sp>
      <p:cxnSp>
        <p:nvCxnSpPr>
          <p:cNvPr id="7" name="Straight Arrow Connector 6"/>
          <p:cNvCxnSpPr>
            <a:stCxn id="6" idx="3"/>
          </p:cNvCxnSpPr>
          <p:nvPr/>
        </p:nvCxnSpPr>
        <p:spPr>
          <a:xfrm>
            <a:off x="1979712" y="3717032"/>
            <a:ext cx="64807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627784" y="3429000"/>
            <a:ext cx="1080120" cy="64807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 Split dataset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707904" y="3732858"/>
            <a:ext cx="576064" cy="2017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283968" y="3429000"/>
            <a:ext cx="1008112" cy="64807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 data</a:t>
            </a:r>
            <a:endParaRPr lang="en-US" dirty="0"/>
          </a:p>
        </p:txBody>
      </p:sp>
      <p:cxnSp>
        <p:nvCxnSpPr>
          <p:cNvPr id="11" name="Elbow Connector 10"/>
          <p:cNvCxnSpPr>
            <a:stCxn id="8" idx="0"/>
          </p:cNvCxnSpPr>
          <p:nvPr/>
        </p:nvCxnSpPr>
        <p:spPr>
          <a:xfrm rot="5400000" flipH="1" flipV="1">
            <a:off x="3982375" y="944339"/>
            <a:ext cx="1670130" cy="3299192"/>
          </a:xfrm>
          <a:prstGeom prst="bentConnector2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516216" y="1484784"/>
            <a:ext cx="1656182" cy="6480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dataset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0" idx="3"/>
          </p:cNvCxnSpPr>
          <p:nvPr/>
        </p:nvCxnSpPr>
        <p:spPr>
          <a:xfrm>
            <a:off x="5292080" y="3753036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868144" y="3429000"/>
            <a:ext cx="1080120" cy="64807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 Train model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7544" y="476672"/>
            <a:ext cx="4464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4: Evaluate</a:t>
            </a:r>
            <a:endParaRPr lang="en-US" sz="2400" b="1" dirty="0"/>
          </a:p>
        </p:txBody>
      </p:sp>
      <p:cxnSp>
        <p:nvCxnSpPr>
          <p:cNvPr id="21" name="Straight Arrow Connector 20"/>
          <p:cNvCxnSpPr>
            <a:stCxn id="14" idx="3"/>
          </p:cNvCxnSpPr>
          <p:nvPr/>
        </p:nvCxnSpPr>
        <p:spPr>
          <a:xfrm>
            <a:off x="6948264" y="3753036"/>
            <a:ext cx="396043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7344307" y="3429000"/>
            <a:ext cx="140415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4. Evaluate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596336" y="2132856"/>
            <a:ext cx="0" cy="12961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54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28</a:t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395536" y="421964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4: Evaluate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539552" y="1772816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Test </a:t>
            </a:r>
            <a:r>
              <a:rPr lang="en-US" dirty="0" smtClean="0"/>
              <a:t>dataset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3"/>
          </p:cNvCxnSpPr>
          <p:nvPr/>
        </p:nvCxnSpPr>
        <p:spPr>
          <a:xfrm>
            <a:off x="2555776" y="2204864"/>
            <a:ext cx="93610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Cube 6"/>
          <p:cNvSpPr/>
          <p:nvPr/>
        </p:nvSpPr>
        <p:spPr>
          <a:xfrm>
            <a:off x="3635896" y="1484784"/>
            <a:ext cx="1656184" cy="1440160"/>
          </a:xfrm>
          <a:prstGeom prst="cub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364088" y="2132856"/>
            <a:ext cx="100811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444208" y="1916832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Evaluate predictions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3573016"/>
            <a:ext cx="856895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Test dataset: </a:t>
            </a:r>
            <a:r>
              <a:rPr lang="en-US" dirty="0" smtClean="0"/>
              <a:t>“unseen”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Many ways to evaluate model prediction: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What is the average error of the predictions?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What percent of the apartments did the model accurately predict within a 10% margin?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13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29</a:t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395536" y="421964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4: Evaluate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539552" y="1340768"/>
            <a:ext cx="2088232" cy="79208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 Train model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3"/>
          </p:cNvCxnSpPr>
          <p:nvPr/>
        </p:nvCxnSpPr>
        <p:spPr>
          <a:xfrm>
            <a:off x="2627784" y="1736812"/>
            <a:ext cx="93610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635896" y="1340768"/>
            <a:ext cx="1944216" cy="86409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4. Evaluate</a:t>
            </a:r>
            <a:endParaRPr lang="en-US" dirty="0"/>
          </a:p>
        </p:txBody>
      </p:sp>
      <p:cxnSp>
        <p:nvCxnSpPr>
          <p:cNvPr id="9" name="Straight Connector 8"/>
          <p:cNvCxnSpPr>
            <a:stCxn id="7" idx="2"/>
          </p:cNvCxnSpPr>
          <p:nvPr/>
        </p:nvCxnSpPr>
        <p:spPr>
          <a:xfrm>
            <a:off x="4608004" y="2204864"/>
            <a:ext cx="0" cy="72008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707904" y="2948592"/>
            <a:ext cx="1872208" cy="1368152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 the performance good enough?</a:t>
            </a:r>
            <a:endParaRPr lang="en-US" sz="1400" dirty="0"/>
          </a:p>
        </p:txBody>
      </p:sp>
      <p:cxnSp>
        <p:nvCxnSpPr>
          <p:cNvPr id="14" name="Straight Connector 13"/>
          <p:cNvCxnSpPr>
            <a:stCxn id="12" idx="6"/>
          </p:cNvCxnSpPr>
          <p:nvPr/>
        </p:nvCxnSpPr>
        <p:spPr>
          <a:xfrm>
            <a:off x="5580112" y="3632668"/>
            <a:ext cx="5760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156176" y="3344636"/>
            <a:ext cx="792088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5" idx="3"/>
          </p:cNvCxnSpPr>
          <p:nvPr/>
        </p:nvCxnSpPr>
        <p:spPr>
          <a:xfrm>
            <a:off x="6948264" y="3632668"/>
            <a:ext cx="3600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be 17"/>
          <p:cNvSpPr/>
          <p:nvPr/>
        </p:nvSpPr>
        <p:spPr>
          <a:xfrm>
            <a:off x="7380312" y="3068960"/>
            <a:ext cx="1440160" cy="1103768"/>
          </a:xfrm>
          <a:prstGeom prst="cub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2483768" y="3632668"/>
            <a:ext cx="11521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475656" y="3284984"/>
            <a:ext cx="1008112" cy="63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1979712" y="2204864"/>
            <a:ext cx="0" cy="10801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51520" y="4797152"/>
            <a:ext cx="6552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If not, tune the model and re-train it: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b="1" dirty="0" smtClean="0"/>
              <a:t>E.g., change the model’s options, add/remove features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4371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n-US" b="1" dirty="0" smtClean="0"/>
              <a:t>Objectives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79512" y="1484784"/>
            <a:ext cx="8640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 smtClean="0"/>
              <a:t>Introduction to Machine </a:t>
            </a:r>
            <a:r>
              <a:rPr lang="en-US" sz="2400" b="1" dirty="0" smtClean="0">
                <a:solidFill>
                  <a:srgbClr val="C00000"/>
                </a:solidFill>
              </a:rPr>
              <a:t>Learning</a:t>
            </a:r>
            <a:endParaRPr lang="en-US" sz="2400" b="1" dirty="0">
              <a:solidFill>
                <a:srgbClr val="C00000"/>
              </a:solidFill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Understand the concept of machine learning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Types of Machine Learning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Machine learning workflow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Practice Lab</a:t>
            </a:r>
          </a:p>
          <a:p>
            <a:pPr>
              <a:lnSpc>
                <a:spcPct val="200000"/>
              </a:lnSpc>
            </a:pPr>
            <a:endParaRPr lang="en-US" sz="2400" b="1" dirty="0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3861048"/>
            <a:ext cx="3803948" cy="234083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329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30</a:t>
            </a:fld>
            <a:endParaRPr lang="en-GB"/>
          </a:p>
        </p:txBody>
      </p:sp>
      <p:sp>
        <p:nvSpPr>
          <p:cNvPr id="3" name="Slide Number Placeholder 1"/>
          <p:cNvSpPr txBox="1">
            <a:spLocks/>
          </p:cNvSpPr>
          <p:nvPr/>
        </p:nvSpPr>
        <p:spPr>
          <a:xfrm>
            <a:off x="4389120" y="0"/>
            <a:ext cx="3657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DA88FB-C769-45C9-BAC1-0C7B545A559F}" type="slidenum">
              <a:rPr lang="en-GB" smtClean="0"/>
              <a:pPr/>
              <a:t>30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24744"/>
            <a:ext cx="1584176" cy="15841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3568" y="1556792"/>
            <a:ext cx="93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Raw data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115616" y="2708920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95536" y="3356992"/>
            <a:ext cx="158417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Extract features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3"/>
          </p:cNvCxnSpPr>
          <p:nvPr/>
        </p:nvCxnSpPr>
        <p:spPr>
          <a:xfrm>
            <a:off x="1979712" y="3717032"/>
            <a:ext cx="64807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627784" y="3429000"/>
            <a:ext cx="1080120" cy="64807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 Split dataset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707904" y="3732858"/>
            <a:ext cx="576064" cy="2017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283968" y="3429000"/>
            <a:ext cx="1008112" cy="64807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 data</a:t>
            </a:r>
            <a:endParaRPr lang="en-US" dirty="0"/>
          </a:p>
        </p:txBody>
      </p:sp>
      <p:cxnSp>
        <p:nvCxnSpPr>
          <p:cNvPr id="12" name="Elbow Connector 11"/>
          <p:cNvCxnSpPr>
            <a:stCxn id="9" idx="0"/>
          </p:cNvCxnSpPr>
          <p:nvPr/>
        </p:nvCxnSpPr>
        <p:spPr>
          <a:xfrm rot="5400000" flipH="1" flipV="1">
            <a:off x="3982375" y="944339"/>
            <a:ext cx="1670130" cy="3299192"/>
          </a:xfrm>
          <a:prstGeom prst="bentConnector2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516216" y="1484784"/>
            <a:ext cx="1656182" cy="6480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dataset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1" idx="3"/>
          </p:cNvCxnSpPr>
          <p:nvPr/>
        </p:nvCxnSpPr>
        <p:spPr>
          <a:xfrm>
            <a:off x="5292080" y="3753036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868144" y="3429000"/>
            <a:ext cx="1080120" cy="64807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 Train model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67544" y="476672"/>
            <a:ext cx="4464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Machine learning workflow</a:t>
            </a:r>
            <a:endParaRPr lang="en-US" sz="2400" b="1" dirty="0"/>
          </a:p>
        </p:txBody>
      </p:sp>
      <p:cxnSp>
        <p:nvCxnSpPr>
          <p:cNvPr id="17" name="Straight Arrow Connector 16"/>
          <p:cNvCxnSpPr>
            <a:stCxn id="15" idx="3"/>
          </p:cNvCxnSpPr>
          <p:nvPr/>
        </p:nvCxnSpPr>
        <p:spPr>
          <a:xfrm>
            <a:off x="6948264" y="3753036"/>
            <a:ext cx="396043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344307" y="3429000"/>
            <a:ext cx="140415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4. Evaluate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96336" y="2132856"/>
            <a:ext cx="0" cy="12961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8" idx="2"/>
          </p:cNvCxnSpPr>
          <p:nvPr/>
        </p:nvCxnSpPr>
        <p:spPr>
          <a:xfrm rot="16200000" flipH="1">
            <a:off x="7605337" y="4590129"/>
            <a:ext cx="1080120" cy="198022"/>
          </a:xfrm>
          <a:prstGeom prst="bentConnector3">
            <a:avLst/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Cube 21"/>
          <p:cNvSpPr/>
          <p:nvPr/>
        </p:nvSpPr>
        <p:spPr>
          <a:xfrm>
            <a:off x="7452320" y="5301208"/>
            <a:ext cx="1584176" cy="1152128"/>
          </a:xfrm>
          <a:prstGeom prst="cub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/>
          <p:nvPr/>
        </p:nvCxnSpPr>
        <p:spPr>
          <a:xfrm rot="10800000">
            <a:off x="6156177" y="4149080"/>
            <a:ext cx="1890209" cy="360040"/>
          </a:xfrm>
          <a:prstGeom prst="bentConnector3">
            <a:avLst>
              <a:gd name="adj1" fmla="val 100044"/>
            </a:avLst>
          </a:prstGeom>
          <a:ln>
            <a:prstDash val="sysDash"/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76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31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07504" y="421211"/>
            <a:ext cx="5940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Summary of steps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1124744"/>
            <a:ext cx="8424936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/>
              <a:t>Extract features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Choosing features and manipulating the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/>
              <a:t>Split the dataset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Train and test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/>
              <a:t>Train model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Input dataset into a machine learning algorithm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/>
              <a:t>Evaluate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If desired performance isn’t reached: tune the model and repeat Step3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1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32</a:t>
            </a:fld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463860" y="2967335"/>
            <a:ext cx="421628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PRACTICE </a:t>
            </a:r>
            <a:r>
              <a:rPr lang="en-US" sz="5400" b="1" cap="all" spc="0" dirty="0" smtClean="0">
                <a:ln/>
                <a:solidFill>
                  <a:srgbClr val="FF0000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LAB</a:t>
            </a:r>
            <a:endParaRPr lang="en-US" sz="5400" b="1" cap="all" spc="0" dirty="0">
              <a:ln/>
              <a:solidFill>
                <a:srgbClr val="FF0000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870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Introduction to ML</a:t>
            </a:r>
            <a:endParaRPr lang="en-US" sz="36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692696"/>
            <a:ext cx="4371005" cy="58301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944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2260" y="404664"/>
            <a:ext cx="9684568" cy="5945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141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Artificial Intelligence</a:t>
            </a:r>
            <a:endParaRPr lang="en-US" sz="40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881173" y="2132856"/>
            <a:ext cx="4155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 huge set of tools for making computer behave intelligently</a:t>
            </a:r>
            <a:endParaRPr lang="en-US" b="1" dirty="0"/>
          </a:p>
        </p:txBody>
      </p:sp>
      <p:sp>
        <p:nvSpPr>
          <p:cNvPr id="14" name="Freeform 13"/>
          <p:cNvSpPr/>
          <p:nvPr/>
        </p:nvSpPr>
        <p:spPr>
          <a:xfrm>
            <a:off x="827584" y="1556792"/>
            <a:ext cx="3528392" cy="3312369"/>
          </a:xfrm>
          <a:custGeom>
            <a:avLst/>
            <a:gdLst>
              <a:gd name="connsiteX0" fmla="*/ 0 w 2438400"/>
              <a:gd name="connsiteY0" fmla="*/ 1219200 h 2438400"/>
              <a:gd name="connsiteX1" fmla="*/ 1219200 w 2438400"/>
              <a:gd name="connsiteY1" fmla="*/ 0 h 2438400"/>
              <a:gd name="connsiteX2" fmla="*/ 2438400 w 2438400"/>
              <a:gd name="connsiteY2" fmla="*/ 1219200 h 2438400"/>
              <a:gd name="connsiteX3" fmla="*/ 1219200 w 2438400"/>
              <a:gd name="connsiteY3" fmla="*/ 2438400 h 2438400"/>
              <a:gd name="connsiteX4" fmla="*/ 0 w 2438400"/>
              <a:gd name="connsiteY4" fmla="*/ 12192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0" y="1219200"/>
                </a:moveTo>
                <a:cubicBezTo>
                  <a:pt x="0" y="545854"/>
                  <a:pt x="545854" y="0"/>
                  <a:pt x="1219200" y="0"/>
                </a:cubicBez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325121" tIns="426720" rIns="325119" bIns="914400" numCol="1" spcCol="1270" anchor="ctr" anchorCtr="0">
            <a:noAutofit/>
          </a:bodyPr>
          <a:lstStyle/>
          <a:p>
            <a:pPr lvl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200" kern="1200" dirty="0"/>
          </a:p>
        </p:txBody>
      </p:sp>
      <p:sp>
        <p:nvSpPr>
          <p:cNvPr id="16" name="Freeform 15"/>
          <p:cNvSpPr/>
          <p:nvPr/>
        </p:nvSpPr>
        <p:spPr>
          <a:xfrm>
            <a:off x="1475656" y="2636912"/>
            <a:ext cx="2091176" cy="2158616"/>
          </a:xfrm>
          <a:custGeom>
            <a:avLst/>
            <a:gdLst>
              <a:gd name="connsiteX0" fmla="*/ 0 w 2438400"/>
              <a:gd name="connsiteY0" fmla="*/ 1219200 h 2438400"/>
              <a:gd name="connsiteX1" fmla="*/ 1219200 w 2438400"/>
              <a:gd name="connsiteY1" fmla="*/ 0 h 2438400"/>
              <a:gd name="connsiteX2" fmla="*/ 2438400 w 2438400"/>
              <a:gd name="connsiteY2" fmla="*/ 1219200 h 2438400"/>
              <a:gd name="connsiteX3" fmla="*/ 1219200 w 2438400"/>
              <a:gd name="connsiteY3" fmla="*/ 2438400 h 2438400"/>
              <a:gd name="connsiteX4" fmla="*/ 0 w 2438400"/>
              <a:gd name="connsiteY4" fmla="*/ 12192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0" y="1219200"/>
                </a:moveTo>
                <a:cubicBezTo>
                  <a:pt x="0" y="545854"/>
                  <a:pt x="545854" y="0"/>
                  <a:pt x="1219200" y="0"/>
                </a:cubicBez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229617" tIns="629920" rIns="745743" bIns="467360" numCol="1" spcCol="1270" anchor="ctr" anchorCtr="0">
            <a:noAutofit/>
          </a:bodyPr>
          <a:lstStyle/>
          <a:p>
            <a:pPr lvl="0" algn="ctr" defTabSz="2222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kern="1200" dirty="0" smtClean="0"/>
              <a:t>	        ML</a:t>
            </a:r>
            <a:endParaRPr lang="en-US" sz="2000" kern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1592050" y="1823975"/>
            <a:ext cx="1778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Artificial Intelligence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932040" y="3573016"/>
            <a:ext cx="410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Machine Learning is the most prevalent subset of AI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7667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16" grpId="0" animBg="1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 smtClean="0"/>
              <a:t>Defining machine learning:</a:t>
            </a: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251520" y="1700808"/>
            <a:ext cx="871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set of tools for making </a:t>
            </a:r>
            <a:r>
              <a:rPr lang="en-US" dirty="0" smtClean="0">
                <a:solidFill>
                  <a:srgbClr val="C00000"/>
                </a:solidFill>
              </a:rPr>
              <a:t>inferences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C00000"/>
                </a:solidFill>
              </a:rPr>
              <a:t>predictions</a:t>
            </a:r>
            <a:r>
              <a:rPr lang="en-US" dirty="0" smtClean="0"/>
              <a:t> from data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204864"/>
            <a:ext cx="7231757" cy="3876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5480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200" b="1" dirty="0"/>
              <a:t>Defining machine </a:t>
            </a:r>
            <a:r>
              <a:rPr lang="en-US" sz="3200" b="1" dirty="0" smtClean="0"/>
              <a:t>learning: What can it do?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251520" y="1484784"/>
            <a:ext cx="828092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C00000"/>
                </a:solidFill>
              </a:rPr>
              <a:t>Predict</a:t>
            </a:r>
            <a:r>
              <a:rPr lang="en-US" dirty="0" smtClean="0"/>
              <a:t>  future events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i="1" dirty="0" smtClean="0"/>
              <a:t>Will it rain tomorrow?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Yes (75% probability)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1520" y="3284984"/>
            <a:ext cx="80648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C00000"/>
                </a:solidFill>
              </a:rPr>
              <a:t>Inference</a:t>
            </a:r>
            <a:r>
              <a:rPr lang="en-US" dirty="0" smtClean="0"/>
              <a:t> is more vague because it’s about drawing 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C00000"/>
                </a:solidFill>
              </a:rPr>
              <a:t>Infer</a:t>
            </a:r>
            <a:r>
              <a:rPr lang="en-US" dirty="0" smtClean="0"/>
              <a:t> the causes of events and behaviors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Why does it rain?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Time of the year, humidity levels, temperature, location,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323528" y="5332566"/>
            <a:ext cx="7920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C00000"/>
                </a:solidFill>
              </a:rPr>
              <a:t>Infer</a:t>
            </a:r>
            <a:r>
              <a:rPr lang="en-US" dirty="0" smtClean="0"/>
              <a:t> patterns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What are the different types of weather conditions?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dirty="0" smtClean="0"/>
              <a:t>Rain, sunny, overcast, fog,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21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200" b="1" dirty="0"/>
              <a:t>Defining machine learning: </a:t>
            </a:r>
            <a:r>
              <a:rPr lang="en-US" sz="3200" b="1" dirty="0" smtClean="0"/>
              <a:t>How does it work?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A88FB-C769-45C9-BAC1-0C7B545A559F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323528" y="1484784"/>
            <a:ext cx="864096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Interdisciplinary mix of statistics and computer science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Ability to learn without being explicitly programmed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Learn patterns from existing data and applies it to new data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Relies on high-quality data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…more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475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MC THEME 4">
  <a:themeElements>
    <a:clrScheme name="Custom 1">
      <a:dk1>
        <a:srgbClr val="002060"/>
      </a:dk1>
      <a:lt1>
        <a:srgbClr val="FFFFFF"/>
      </a:lt1>
      <a:dk2>
        <a:srgbClr val="09055B"/>
      </a:dk2>
      <a:lt2>
        <a:srgbClr val="FFFFFF"/>
      </a:lt2>
      <a:accent1>
        <a:srgbClr val="002060"/>
      </a:accent1>
      <a:accent2>
        <a:srgbClr val="002060"/>
      </a:accent2>
      <a:accent3>
        <a:srgbClr val="97BAFF"/>
      </a:accent3>
      <a:accent4>
        <a:srgbClr val="D5E3FF"/>
      </a:accent4>
      <a:accent5>
        <a:srgbClr val="002060"/>
      </a:accent5>
      <a:accent6>
        <a:srgbClr val="002060"/>
      </a:accent6>
      <a:hlink>
        <a:srgbClr val="DB5353"/>
      </a:hlink>
      <a:folHlink>
        <a:srgbClr val="9036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SMC THEME 4</Template>
  <TotalTime>2918</TotalTime>
  <Words>649</Words>
  <Application>Microsoft Office PowerPoint</Application>
  <PresentationFormat>On-screen Show (4:3)</PresentationFormat>
  <Paragraphs>197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SMC THEME 4</vt:lpstr>
      <vt:lpstr>PowerPoint Presentation</vt:lpstr>
      <vt:lpstr>Recap</vt:lpstr>
      <vt:lpstr>Objectives</vt:lpstr>
      <vt:lpstr>Introduction to ML</vt:lpstr>
      <vt:lpstr>PowerPoint Presentation</vt:lpstr>
      <vt:lpstr>Artificial Intelligence</vt:lpstr>
      <vt:lpstr>Defining machine learning:</vt:lpstr>
      <vt:lpstr>Defining machine learning: What can it do?</vt:lpstr>
      <vt:lpstr>Defining machine learning: How does it work?</vt:lpstr>
      <vt:lpstr>Data Science</vt:lpstr>
      <vt:lpstr>In practice!</vt:lpstr>
      <vt:lpstr>PowerPoint Presentation</vt:lpstr>
      <vt:lpstr>PowerPoint Presentation</vt:lpstr>
      <vt:lpstr>PowerPoint Presentation</vt:lpstr>
      <vt:lpstr>Three types of Machine Learning</vt:lpstr>
      <vt:lpstr>Training Data</vt:lpstr>
      <vt:lpstr>Supervised learning training data</vt:lpstr>
      <vt:lpstr>PowerPoint Presentation</vt:lpstr>
      <vt:lpstr>After training (supervised learning)</vt:lpstr>
      <vt:lpstr>Supervised vs Unsupervised learning</vt:lpstr>
      <vt:lpstr>Machine Learning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Esere</dc:creator>
  <cp:lastModifiedBy>Charles</cp:lastModifiedBy>
  <cp:revision>361</cp:revision>
  <dcterms:created xsi:type="dcterms:W3CDTF">2014-10-27T18:46:45Z</dcterms:created>
  <dcterms:modified xsi:type="dcterms:W3CDTF">2021-04-18T19:08:54Z</dcterms:modified>
</cp:coreProperties>
</file>

<file path=docProps/thumbnail.jpeg>
</file>